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4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9FB53B-2540-43C2-ADF0-65A0E2307530}" type="datetimeFigureOut">
              <a:rPr lang="fr-FR" smtClean="0"/>
              <a:pPr/>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5ED1F5-71F1-40F1-BA30-50CE16C8D94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FB53B-2540-43C2-ADF0-65A0E2307530}" type="datetimeFigureOut">
              <a:rPr lang="fr-FR" smtClean="0"/>
              <a:pPr/>
              <a:t>27/12/2019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ED1F5-71F1-40F1-BA30-50CE16C8D94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132856"/>
            <a:ext cx="7772400" cy="1470025"/>
          </a:xfrm>
        </p:spPr>
        <p:txBody>
          <a:bodyPr>
            <a:normAutofit fontScale="90000"/>
          </a:bodyPr>
          <a:lstStyle/>
          <a:p>
            <a:r>
              <a:rPr lang="fr-FR" dirty="0" smtClean="0"/>
              <a:t>Assemblée générale </a:t>
            </a:r>
            <a:br>
              <a:rPr lang="fr-FR" dirty="0" smtClean="0"/>
            </a:br>
            <a:r>
              <a:rPr lang="fr-FR" dirty="0" smtClean="0"/>
              <a:t>Groupe </a:t>
            </a:r>
            <a:r>
              <a:rPr lang="fr-FR" dirty="0"/>
              <a:t>D</a:t>
            </a:r>
            <a:r>
              <a:rPr lang="fr-FR" dirty="0" smtClean="0"/>
              <a:t>rôme-Ardèche</a:t>
            </a:r>
            <a:br>
              <a:rPr lang="fr-FR" dirty="0" smtClean="0"/>
            </a:br>
            <a:endParaRPr lang="fr-FR" dirty="0"/>
          </a:p>
        </p:txBody>
      </p:sp>
      <p:sp>
        <p:nvSpPr>
          <p:cNvPr id="3" name="Sous-titre 2"/>
          <p:cNvSpPr>
            <a:spLocks noGrp="1"/>
          </p:cNvSpPr>
          <p:nvPr>
            <p:ph type="subTitle" idx="1"/>
          </p:nvPr>
        </p:nvSpPr>
        <p:spPr/>
        <p:txBody>
          <a:bodyPr>
            <a:normAutofit/>
          </a:bodyPr>
          <a:lstStyle/>
          <a:p>
            <a:r>
              <a:rPr lang="fr-FR" sz="4000" dirty="0" smtClean="0"/>
              <a:t>Die </a:t>
            </a:r>
            <a:br>
              <a:rPr lang="fr-FR" sz="4000" dirty="0" smtClean="0"/>
            </a:br>
            <a:r>
              <a:rPr lang="fr-FR" sz="4000" dirty="0" smtClean="0"/>
              <a:t>6/12/2019</a:t>
            </a:r>
            <a:endParaRPr lang="fr-FR" sz="4000" dirty="0"/>
          </a:p>
        </p:txBody>
      </p:sp>
      <p:pic>
        <p:nvPicPr>
          <p:cNvPr id="4" name="Picture 6"/>
          <p:cNvPicPr>
            <a:picLocks noChangeAspect="1" noChangeArrowheads="1"/>
          </p:cNvPicPr>
          <p:nvPr/>
        </p:nvPicPr>
        <p:blipFill>
          <a:blip r:embed="rId2" cstate="print"/>
          <a:srcRect/>
          <a:stretch>
            <a:fillRect/>
          </a:stretch>
        </p:blipFill>
        <p:spPr bwMode="auto">
          <a:xfrm>
            <a:off x="0" y="260648"/>
            <a:ext cx="2609850"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23528" y="-84638"/>
            <a:ext cx="8496944"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AG GR DRÔME ARDÈCHE DU 6/12/19 DIE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ÉVOLUTION DU RÉSEAU DES GR INSA</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19 Groupes Régionaux à la création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INSA GR (1er janvier 2013).</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2 GR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cr</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éé</a:t>
            </a:r>
            <a:r>
              <a:rPr kumimoji="0" lang="pt-P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 ou relanc</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en 2013 : Drôme-</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Ard</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che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et Pays-de-Loire.</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Février 2014 : création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un premier GR dans les DOM-TOM «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INSA GR Am</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érique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regroupant la Guadeloupe, la Martinique et la Guyane (RFA).</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Mai 2014 : création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un second GR dans les DOM-TOM « INSA GR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Océ</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an Indien </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regroupant la Réunion et Mayotte (RFOI), soit dé</a:t>
            </a:r>
            <a:r>
              <a:rPr kumimoji="0" lang="pt-P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sormais 23 GR associ</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à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INSA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Mais 5 GR sont retombé</a:t>
            </a:r>
            <a:r>
              <a:rPr kumimoji="0" lang="es-ES_tradnl"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 en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sommeil </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Champagne-Ardenne, o</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ù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Gé</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rard</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Monfroy</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peine</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à trouver des volontaires pour le relancer, Centre, Pays-de-Loire o</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ù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le GR avait été relancé par des jeunes plus disponibles pour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animer et Loire-Haute- Loire.</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GR Lorraine en sommeil depuis 2014 a été relancé </a:t>
            </a:r>
            <a:r>
              <a:rPr kumimoji="0" lang="es-ES_tradnl"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en </a:t>
            </a:r>
            <a:r>
              <a:rPr kumimoji="0" lang="es-ES_tradnl"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octobre</a:t>
            </a:r>
            <a:r>
              <a:rPr kumimoji="0" lang="es-ES_tradnl"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2017.</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GR DRÔME ARDÈCHE relancé en Juin 2018</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Il existe aussi des régions sans GR, en plus des GR en sommeil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FONCTIONNEMENT DU COMITÉ DE GESTION D’INSA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Depuis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 du samedi 9 juin 2018 à Toulouse : 5 réunions du Comité de Gestion (11/10/18, 18/12/18, 28/01/19, 04/04/19, 14/05/19). Pour mémoire il y avait eu aussi 5 réunions entre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 2017 et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 2018 et entre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 2016 et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 2017. Les statuts et RI prévoient 2 réunions/an au minimum.</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Les 12 membres du CG sont systématiquement invités : les 4 représentants titulaires et les 4 suppléants issus des GR et les 4 représentants des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AIIs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Réunions faites en audioconférence via Free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Conference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Call = frais de fonctionnement 0€ pour INSA GR (attention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tutefois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aux coûts générés par certains opérateurs : 2 cas en 2018).</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Compte-rendu systématiquement diffusé à tous les présidents et trésoriers de GR et aux présidents des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AIIs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Effort de communication vers les GR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cf</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nombreux mails envoyés)</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ACTIVITÉS DES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Activités types : visite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entreprises ou de chantiers, repas INSA, conférences scientifiques, techniques ou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intérêt général, sorties familiales (randonnées pédestres, journée ski ou en raquettes, visite de parcs animaliers ou de loisirs...), sorties culturelles ou touristiques (visite de musée, de châteaux, de villages, concerts, spectacles...), sorties sportives ou ludiques, participation aux salons étudiants (stand INSA), club emploi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carri</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dans certains GR, accueil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él</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ves</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INSA...</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ACTIONS MENÉES PAR INSA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Mise en place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un outil commun de gestion, d</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 la création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INSA GR, qui permet de faire des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synth</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ses,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avoir une meilleure visibilité de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utilisation des fonds versés pour les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AIIs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Comme les années passées, les GR ont tous joué le jeu et ont fourni leurs comptes de 2018 avec cet outil, sauf ceux en sommeil.</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Demande de rapport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activités en plus pour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année 2018 pour avoir une bonne vision de la vie des GR.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Synth</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èse diffus</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aux GRs.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9552" y="118648"/>
            <a:ext cx="8136904"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Organisation de conférences téléphoniques inter GR en 4 zones géographiques en novembre 2018 et mars 2019. Compte-rendu diffusé à tous les GR. Prévu : 2 par an minimum + AG au milieu.</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Lég</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modification des statuts et du RI lors de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AGE du 9 juin 2018.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Dépô</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t en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Pr</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éfecture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du Rhône et parution au JO.</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Mise en place, en début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année 2019,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un Terminal de Paiement Electronique (TPE), relié aux comptes des GR pour leurs activités gérées depuis le site INSA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Alumni</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Coût de la mise en place (335,28€) et du développement par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Netanswer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de l</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interface avec le site INSA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Alumni</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(792€) pris en charge par INSA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Nouveaux membres élus au Comité </a:t>
            </a:r>
            <a:r>
              <a:rPr kumimoji="0" lang="de-DE"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de </a:t>
            </a:r>
            <a:r>
              <a:rPr kumimoji="0" lang="de-DE" sz="1100" b="1"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Gestion</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Titulaires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Marc BOUTOUTE (GR Côte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Azur) Président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Henri SARKIS (GR Drôme-</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Ard</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èche)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Vice Président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Patrick SPANO (GR Provence) Secrétaire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Cyril WALTER (GR Midi-</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Pyr</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énées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Trésorier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sv-S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Suppl</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éants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Franç</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ois</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BERAGUAS (GR Midi-</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Pyr</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énées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Jean-Pierre BONMARTIN (GR C</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ôte d</a:t>
            </a:r>
            <a:r>
              <a:rPr kumimoji="0" lang="en-US"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Azur)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Vé</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nulvia</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NNEGUE-MBA (GR Ile-de-France)</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Claude SCHMITT (GR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Ain</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-Rh</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ône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Prochaine élection en Juin 2022 tout le monde peut se présenter.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FINANCEMENT ET RAPPORT FINANCIER DES GR</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Les recettes sont uniquement constituées des dotations des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AIIs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INSA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Alumni</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Toulouse (IAT) 7250€</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Alumni</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INSA Lyon (AIL) 21000€</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INSA </a:t>
            </a:r>
            <a:r>
              <a:rPr kumimoji="0" lang="de-DE"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Alumni</a:t>
            </a:r>
            <a:r>
              <a:rPr kumimoji="0" lang="de-DE"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Rennes (IAR)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750€</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Rapport financier INSA GR 2018</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Les dépenses sont réparties comme suit:</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Somme dépensées:</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29636</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Somme recettes</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29000 €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Ré</a:t>
            </a:r>
            <a:r>
              <a:rPr kumimoji="0" lang="it-I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sultat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636€</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Détail des dépenses :</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Reversion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Part Fixes</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12000€</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Réversion Part Variables</a:t>
            </a:r>
            <a:endParaRPr kumimoji="0" lang="fr-FR" sz="800" b="0" i="0" u="none" strike="noStrike" cap="none" normalizeH="0" baseline="0" dirty="0" smtClean="0">
              <a:ln>
                <a:noFill/>
              </a:ln>
              <a:solidFill>
                <a:schemeClr val="tx1"/>
              </a:solidFill>
              <a:effectLst/>
              <a:latin typeface="Arial" pitchFamily="34" charset="0"/>
              <a:cs typeface="Arial" pitchFamily="34" charset="0"/>
              <a:sym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sym typeface="Arial Unicode MS" pitchFamily="34" charset="-128"/>
              </a:rPr>
              <a:t>          10400€(3,50€ par cotisant)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417998"/>
            <a:ext cx="828092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Fournitures administratives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70€</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Mise en place terminal de paiement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335€</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Netanswer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et formation des GR</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1608€</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Frais bancaires Crédit Mutuel</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56€</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Frais de missions statutaires (AG)</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4305€</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pt-PT"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Frais de r</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éception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statutaire (AG)</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862€</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GROUPE INSA</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8 écoles : Lyon, Toulouse, Rennes, Centre Val de Loire, Normandie Rouen, Art&amp;Industrie Strasbourg, Fès Maroc et ENSIAME Valenciennes.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ACTIVITÉS GR DRÔME ARDÈCHE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JANVIER 2019 réunion mensuelle au Café Victor Hugo Valence (19 personnes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FÉVRIER 2019 Conférence sur le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Burn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Out par Sandrine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Donzel</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au restaurant Le Diable au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Thyn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organisée par Damien Bonneton et Christian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Salanon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(20 personnes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FÉVRIER 2019 Visite EURODIF GEORGES BESSE sur le site de ORANO TRICASTIN organisée par Guillaume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Boelsche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Cette visite était suivie par un déjeuner (11personnes).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MARS  2019 visite Atelier 1083 à Romans-sur-Isère fabricant de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Jean’s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100% Français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Nous étions 19 personnes pour cette visite dont 6 du GR Ain Rhône et 1 du GR Dauphiné-Savoie.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Suivie par un repas au Café Victor Hugo Valence.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AVRIL 2019 VISITE ITER CADARACHE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Nous étions 4 personnes du GR Drôme Ardèche à participer à cette visite organisée par les GR Cote D’Azur et Provence qui était un grand succès.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MAI 2019 visite de la Cité du Chocolat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Valrhona</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à Tain-l’Hermitage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C’était la première sortie « familiale » organisée par le GR Drôme Ardèche avec un rand succès puisque nous étions 32 personnes dont 6 enfants et plusieurs personnes des GR Ain Rhône et Dauphiné-Savoie y étaient présents.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Juin 2109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After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Work</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au Café Victor Hugo à Valence (15 personnes)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95536" y="297562"/>
            <a:ext cx="8424936"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JUILLET 2019, soirée pétanque à La Fontaine Minérale Pont de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Barret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Une première pour Le GR Drôme Ardèche une sortie sportive en organisant un tournoi de pétanque à la Fontaine Minérale au bord du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Rubion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en même temps qu’un apéro et suivie d’un dîner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Nous étions 15 personnes pour cette compétition en triplette, l’ambiance était sympathique et chaude de point de vue jeu et climat. Les vainqueurs ont mangé gratuitement aux frais du GR.</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SEPTEMBRE 2019 Visite du vignoble Domaine JOLIVET au cœur de l’appellation SAINT JOSEPH à Saint de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Muzols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suivie par un déjeuner au restaurant les Azalées à Tournon Sur Rhône, visite organisée par Christian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Salanon</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(11 personnes)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OCTOBRE 2019 réunion mensuelle au restaurant Japonais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Hanotoky</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à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Montelimar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(10 personnes)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NOVEMBRE 2019 réunion mensuelle au Restaurant Libano Arménien à Valence (8 personnes)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Décembre 2019 visite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Museobulles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de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Jaillance</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suivie de l’AG et un dîner au restaurant le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Mazel</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à Die (10 personnes). Les frais d’entrée au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Museobulles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ainsi que les boissons pour le dîner ont été pris en charge par le GR.</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Participation à la revue Interface, 3 articles sur les activités du GR Drôme Ardèche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RAPPORT FINANCIER DU GR DRÔME ARDÈCHE PRÉSENTÉ PAR SOPHIE BERGMILLER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Le rapport financier a été présenté par Sophie il en résulte que les comptes du GR présente un solde positif de 2606,56€ au 31/12/2019 contre 2190,33€ au 31/12/2018.</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Les recettes et les dépenses de l’année 2019, ont été détaillées par Sophie et approuvées à l’humanité par les présents.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ÉLECTION DU BUREAU 2020</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Le bureau existant à savoir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Président: Henri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Sarkis</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Trésorière: Sophie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Bergmiller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Webmaster: Bernard Geranton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Secrétaire: Bruno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Pernot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a été reconduit à l’humanité.</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Cependant Sophie et Bruno ont exprimé le souhait de passer la main à d’autres membres du GR courant 2020.</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L’appel à candidature est maintenu pour ces deux postes.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ÉCHANGES entre  participants sur les activités de notre GR en 2020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En plus des réunions mensuelles, des activités ont été proposées pour le 1er semestre 2020 comme la visite du musée de la chaussure à Romans-sur-Isère (s’il est ouvert) sinon le musée de l’aviation à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Montelimar</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pour le mois de janvier et on en profitera pour se partager une galette des rois, sortie raquettes en Février au Col de Rousset, réservation à La Chapelle L’HERMITAGE domaine </a:t>
            </a:r>
            <a:r>
              <a:rPr kumimoji="0" lang="fr-FR" sz="1100" b="0" i="0" u="none" strike="noStrike" cap="none" normalizeH="0" baseline="0" dirty="0" err="1" smtClean="0">
                <a:ln>
                  <a:noFill/>
                </a:ln>
                <a:solidFill>
                  <a:srgbClr val="000000"/>
                </a:solidFill>
                <a:effectLst/>
                <a:latin typeface="Helvetica Neue" charset="0"/>
                <a:ea typeface="Arial Unicode MS" pitchFamily="34" charset="-128"/>
                <a:cs typeface="Arial Unicode MS" pitchFamily="34" charset="-128"/>
              </a:rPr>
              <a:t>Jaboulet</a:t>
            </a: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Aîné pour une soirée œnologie, conférence à l’Université Populaire de Montélimar....</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L’ordre du jour étant terminé, le président a souhaité aux présents ainsi qu’aux absents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                                 UN JOYEUX NOËL ET BONNE ANNÉE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HENRI SARKIS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Helvetica Neue" charset="0"/>
                <a:ea typeface="Arial Unicode MS" pitchFamily="34" charset="-128"/>
                <a:cs typeface="Arial Unicode MS" pitchFamily="34" charset="-128"/>
              </a:rPr>
              <a:t>PGR DRÔME ARDÈCHE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99452" y="1052737"/>
            <a:ext cx="7141864" cy="51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Visite des caves </a:t>
            </a:r>
            <a:r>
              <a:rPr lang="fr-FR" dirty="0" err="1" smtClean="0"/>
              <a:t>Jaillance</a:t>
            </a:r>
            <a:endParaRPr lang="fr-FR" dirty="0"/>
          </a:p>
        </p:txBody>
      </p:sp>
      <p:pic>
        <p:nvPicPr>
          <p:cNvPr id="20482" name="Picture 2"/>
          <p:cNvPicPr>
            <a:picLocks noChangeAspect="1" noChangeArrowheads="1"/>
          </p:cNvPicPr>
          <p:nvPr/>
        </p:nvPicPr>
        <p:blipFill>
          <a:blip r:embed="rId2" cstate="print"/>
          <a:srcRect/>
          <a:stretch>
            <a:fillRect/>
          </a:stretch>
        </p:blipFill>
        <p:spPr bwMode="auto">
          <a:xfrm>
            <a:off x="1695450" y="1181100"/>
            <a:ext cx="57531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538288" y="1509713"/>
            <a:ext cx="606742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576388" y="1185863"/>
            <a:ext cx="5991225"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1643</Words>
  <Application>Microsoft Office PowerPoint</Application>
  <PresentationFormat>Affichage à l'écran (4:3)</PresentationFormat>
  <Paragraphs>115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Assemblée générale  Groupe Drôme-Ardèche </vt:lpstr>
      <vt:lpstr>Diapositive 2</vt:lpstr>
      <vt:lpstr>Diapositive 3</vt:lpstr>
      <vt:lpstr>Diapositive 4</vt:lpstr>
      <vt:lpstr>Diapositive 5</vt:lpstr>
      <vt:lpstr>Diapositive 6</vt:lpstr>
      <vt:lpstr>Visite des caves Jaillance</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Groupe Drôme-Ardèche</dc:title>
  <dc:creator>Invité</dc:creator>
  <cp:lastModifiedBy>Invité</cp:lastModifiedBy>
  <cp:revision>7</cp:revision>
  <dcterms:created xsi:type="dcterms:W3CDTF">2019-12-27T19:33:19Z</dcterms:created>
  <dcterms:modified xsi:type="dcterms:W3CDTF">2019-12-27T20:06:00Z</dcterms:modified>
</cp:coreProperties>
</file>